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FCA4C1-330A-4DC9-ADB3-F08A6CDE6B66}" v="1" dt="2026-02-19T18:37:22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Background Image"/>
          <p:cNvPicPr>
            <a:picLocks noChangeAspect="1"/>
          </p:cNvPicPr>
          <p:nvPr userDrawn="1"/>
        </p:nvPicPr>
        <p:blipFill rotWithShape="1">
          <a:blip r:embed="rId2"/>
          <a:srcRect t="5000" b="50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F07467B-AF7B-79A1-B876-101C00B270AE}"/>
              </a:ext>
            </a:extLst>
          </p:cNvPr>
          <p:cNvSpPr/>
          <p:nvPr userDrawn="1"/>
        </p:nvSpPr>
        <p:spPr>
          <a:xfrm>
            <a:off x="405184" y="1066800"/>
            <a:ext cx="6300416" cy="4267200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Diagonal Accent"/>
          <p:cNvSpPr/>
          <p:nvPr userDrawn="1"/>
        </p:nvSpPr>
        <p:spPr>
          <a:xfrm>
            <a:off x="9144000" y="0"/>
            <a:ext cx="3048000" cy="2000000"/>
          </a:xfrm>
          <a:custGeom>
            <a:avLst/>
            <a:gdLst/>
            <a:ahLst/>
            <a:cxnLst/>
            <a:rect l="0" t="0" r="0" b="0"/>
            <a:pathLst>
              <a:path w="3048000" h="2000000">
                <a:moveTo>
                  <a:pt x="1200000" y="0"/>
                </a:moveTo>
                <a:lnTo>
                  <a:pt x="3048000" y="0"/>
                </a:lnTo>
                <a:lnTo>
                  <a:pt x="3048000" y="2000000"/>
                </a:lnTo>
                <a:lnTo>
                  <a:pt x="0" y="2000000"/>
                </a:lnTo>
                <a:close/>
              </a:path>
            </a:pathLst>
          </a:custGeom>
          <a:solidFill>
            <a:schemeClr val="tx2">
              <a:alpha val="3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3" name="Gold Line 1"/>
          <p:cNvSpPr/>
          <p:nvPr userDrawn="1"/>
        </p:nvSpPr>
        <p:spPr>
          <a:xfrm rot="2700000">
            <a:off x="9500000" y="800000"/>
            <a:ext cx="3500000" cy="27432"/>
          </a:xfrm>
          <a:prstGeom prst="rect">
            <a:avLst/>
          </a:prstGeom>
          <a:solidFill>
            <a:srgbClr val="C7923E">
              <a:alpha val="7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" name="Gold Line 2"/>
          <p:cNvSpPr/>
          <p:nvPr userDrawn="1"/>
        </p:nvSpPr>
        <p:spPr>
          <a:xfrm rot="2700000">
            <a:off x="10000000" y="1200000"/>
            <a:ext cx="2800000" cy="18288"/>
          </a:xfrm>
          <a:prstGeom prst="rect">
            <a:avLst/>
          </a:prstGeom>
          <a:solidFill>
            <a:srgbClr val="C7923E">
              <a:alpha val="45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05" name="Logo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0" y="228600"/>
            <a:ext cx="1295400" cy="1295400"/>
          </a:xfrm>
          <a:prstGeom prst="rect">
            <a:avLst/>
          </a:prstGeom>
        </p:spPr>
      </p:pic>
      <p:sp>
        <p:nvSpPr>
          <p:cNvPr id="106" name="Gold Bar"/>
          <p:cNvSpPr/>
          <p:nvPr userDrawn="1"/>
        </p:nvSpPr>
        <p:spPr>
          <a:xfrm>
            <a:off x="609600" y="3200400"/>
            <a:ext cx="3657600" cy="45720"/>
          </a:xfrm>
          <a:prstGeom prst="rect">
            <a:avLst/>
          </a:prstGeom>
          <a:solidFill>
            <a:srgbClr val="C7923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7" name="Bottom Band"/>
          <p:cNvSpPr/>
          <p:nvPr userDrawn="1"/>
        </p:nvSpPr>
        <p:spPr>
          <a:xfrm>
            <a:off x="0" y="5943600"/>
            <a:ext cx="12192000" cy="914400"/>
          </a:xfrm>
          <a:prstGeom prst="rect">
            <a:avLst/>
          </a:prstGeom>
          <a:solidFill>
            <a:srgbClr val="7B1F24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09600" y="1333500"/>
            <a:ext cx="5943600" cy="1821180"/>
          </a:xfrm>
        </p:spPr>
        <p:txBody>
          <a:bodyPr anchor="b" anchorCtr="0"/>
          <a:lstStyle>
            <a:lvl1pPr algn="l">
              <a:defRPr sz="5400" b="1">
                <a:solidFill>
                  <a:srgbClr val="FFFFFF"/>
                </a:solidFill>
                <a:latin typeface="Segoe UI Semibold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609600" y="3352800"/>
            <a:ext cx="5943600" cy="685800"/>
          </a:xfrm>
        </p:spPr>
        <p:txBody>
          <a:bodyPr anchor="t"/>
          <a:lstStyle>
            <a:lvl1pPr marL="0" indent="0" algn="l">
              <a:buNone/>
              <a:defRPr sz="2400" i="1">
                <a:solidFill>
                  <a:srgbClr val="C7923E"/>
                </a:solidFill>
                <a:latin typeface="Segoe UI"/>
              </a:defRPr>
            </a:lvl1pPr>
          </a:lstStyle>
          <a:p>
            <a:r>
              <a:rPr lang="en-US" dirty="0"/>
              <a:t>Subtitle or tagline here</a:t>
            </a:r>
          </a:p>
        </p:txBody>
      </p:sp>
      <p:sp>
        <p:nvSpPr>
          <p:cNvPr id="5" name="Event Info"/>
          <p:cNvSpPr txBox="1"/>
          <p:nvPr userDrawn="1"/>
        </p:nvSpPr>
        <p:spPr>
          <a:xfrm>
            <a:off x="609600" y="6096000"/>
            <a:ext cx="10972800" cy="609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l"/>
            <a:r>
              <a:rPr lang="en-US" sz="2000" b="1">
                <a:solidFill>
                  <a:srgbClr val="FFFFFF"/>
                </a:solidFill>
                <a:latin typeface="Segoe UI Semibold"/>
              </a:rPr>
              <a:t>Southwestern Petroleum Short Course</a:t>
            </a:r>
            <a:r>
              <a:rPr lang="en-US" sz="2000">
                <a:solidFill>
                  <a:srgbClr val="FFFFFF"/>
                </a:solidFill>
                <a:latin typeface="Segoe UI"/>
              </a:rPr>
              <a:t>   |   April 2026   |   swpshortcourse.org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0">
              <a:srgbClr val="1A1A1A"/>
            </a:gs>
            <a:gs pos="50000">
              <a:srgbClr val="2D1F20"/>
            </a:gs>
            <a:gs pos="100000">
              <a:srgbClr val="4A1F2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orner Accent"/>
          <p:cNvSpPr/>
          <p:nvPr userDrawn="1"/>
        </p:nvSpPr>
        <p:spPr>
          <a:xfrm>
            <a:off x="0" y="0"/>
            <a:ext cx="2438400" cy="1828800"/>
          </a:xfrm>
          <a:custGeom>
            <a:avLst/>
            <a:gdLst/>
            <a:ahLst/>
            <a:cxnLst/>
            <a:rect l="0" t="0" r="0" b="0"/>
            <a:pathLst>
              <a:path w="2438400" h="1828800">
                <a:moveTo>
                  <a:pt x="0" y="0"/>
                </a:moveTo>
                <a:lnTo>
                  <a:pt x="2438400" y="0"/>
                </a:lnTo>
                <a:lnTo>
                  <a:pt x="0" y="1828800"/>
                </a:lnTo>
                <a:close/>
              </a:path>
            </a:pathLst>
          </a:custGeom>
          <a:solidFill>
            <a:srgbClr val="7B1F24">
              <a:alpha val="4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Gold Line"/>
          <p:cNvSpPr/>
          <p:nvPr userDrawn="1"/>
        </p:nvSpPr>
        <p:spPr>
          <a:xfrm>
            <a:off x="609600" y="3962400"/>
            <a:ext cx="4572000" cy="54864"/>
          </a:xfrm>
          <a:prstGeom prst="rect">
            <a:avLst/>
          </a:prstGeom>
          <a:solidFill>
            <a:srgbClr val="C7923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" name="Dot 1"/>
          <p:cNvSpPr/>
          <p:nvPr userDrawn="1"/>
        </p:nvSpPr>
        <p:spPr>
          <a:xfrm>
            <a:off x="10972800" y="5486400"/>
            <a:ext cx="91440" cy="91440"/>
          </a:xfrm>
          <a:prstGeom prst="ellipse">
            <a:avLst/>
          </a:prstGeom>
          <a:solidFill>
            <a:srgbClr val="C7923E">
              <a:alpha val="7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3" name="Dot 2"/>
          <p:cNvSpPr/>
          <p:nvPr userDrawn="1"/>
        </p:nvSpPr>
        <p:spPr>
          <a:xfrm>
            <a:off x="11201400" y="5638800"/>
            <a:ext cx="68580" cy="68580"/>
          </a:xfrm>
          <a:prstGeom prst="ellipse">
            <a:avLst/>
          </a:prstGeom>
          <a:solidFill>
            <a:srgbClr val="C7923E">
              <a:alpha val="5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" name="Dot 3"/>
          <p:cNvSpPr/>
          <p:nvPr userDrawn="1"/>
        </p:nvSpPr>
        <p:spPr>
          <a:xfrm>
            <a:off x="11430000" y="5791200"/>
            <a:ext cx="45720" cy="45720"/>
          </a:xfrm>
          <a:prstGeom prst="ellipse">
            <a:avLst/>
          </a:prstGeom>
          <a:solidFill>
            <a:srgbClr val="C7923E">
              <a:alpha val="3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05" name="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20400" y="5638800"/>
            <a:ext cx="914400" cy="9144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2743200"/>
            <a:ext cx="10058400" cy="1143000"/>
          </a:xfrm>
        </p:spPr>
        <p:txBody>
          <a:bodyPr anchor="b"/>
          <a:lstStyle>
            <a:lvl1pPr algn="l">
              <a:defRPr sz="5000" b="1" cap="none">
                <a:solidFill>
                  <a:srgbClr val="FFFFFF"/>
                </a:solidFill>
                <a:latin typeface="Segoe UI Semibold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609600" y="4114800"/>
            <a:ext cx="10058400" cy="914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rgbClr val="B8B8B8"/>
                </a:solidFill>
                <a:latin typeface="Segoe UI"/>
              </a:defRPr>
            </a:lvl1pPr>
          </a:lstStyle>
          <a:p>
            <a:r>
              <a:rPr lang="en-US"/>
              <a:t>Optional description or context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rgbClr val="1A1A1A"/>
            </a:gs>
            <a:gs pos="70000">
              <a:srgbClr val="2D1F20"/>
            </a:gs>
            <a:gs pos="100000">
              <a:srgbClr val="4A1F2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op Bar"/>
          <p:cNvSpPr/>
          <p:nvPr userDrawn="1"/>
        </p:nvSpPr>
        <p:spPr>
          <a:xfrm>
            <a:off x="0" y="0"/>
            <a:ext cx="12192000" cy="91440"/>
          </a:xfrm>
          <a:prstGeom prst="rect">
            <a:avLst/>
          </a:prstGeom>
          <a:solidFill>
            <a:srgbClr val="7B1F24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Gold Accent"/>
          <p:cNvSpPr/>
          <p:nvPr userDrawn="1"/>
        </p:nvSpPr>
        <p:spPr>
          <a:xfrm>
            <a:off x="609600" y="1143000"/>
            <a:ext cx="2743200" cy="36576"/>
          </a:xfrm>
          <a:prstGeom prst="rect">
            <a:avLst/>
          </a:prstGeom>
          <a:solidFill>
            <a:srgbClr val="C7923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" name="Corner Lines"/>
          <p:cNvSpPr/>
          <p:nvPr userDrawn="1"/>
        </p:nvSpPr>
        <p:spPr>
          <a:xfrm>
            <a:off x="11125200" y="5638800"/>
            <a:ext cx="762000" cy="914400"/>
          </a:xfrm>
          <a:custGeom>
            <a:avLst/>
            <a:gdLst/>
            <a:ahLst/>
            <a:cxnLst/>
            <a:rect l="0" t="0" r="0" b="0"/>
            <a:pathLst>
              <a:path w="762000" h="914400">
                <a:moveTo>
                  <a:pt x="762000" y="0"/>
                </a:moveTo>
                <a:lnTo>
                  <a:pt x="762000" y="914400"/>
                </a:lnTo>
                <a:lnTo>
                  <a:pt x="0" y="914400"/>
                </a:lnTo>
              </a:path>
            </a:pathLst>
          </a:custGeom>
          <a:noFill/>
          <a:ln w="19050">
            <a:solidFill>
              <a:srgbClr val="C7923E">
                <a:alpha val="50000"/>
              </a:srgbClr>
            </a:solidFill>
          </a:ln>
        </p:spPr>
        <p:txBody>
          <a:bodyPr/>
          <a:lstStyle/>
          <a:p>
            <a:endParaRPr lang="en-US"/>
          </a:p>
        </p:txBody>
      </p:sp>
      <p:pic>
        <p:nvPicPr>
          <p:cNvPr id="103" name="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62000"/>
          </a:xfrm>
        </p:spPr>
        <p:txBody>
          <a:bodyPr anchor="b"/>
          <a:lstStyle>
            <a:lvl1pPr algn="l">
              <a:defRPr sz="3600" b="1">
                <a:solidFill>
                  <a:srgbClr val="FFFFFF"/>
                </a:solidFill>
                <a:latin typeface="Segoe UI Semibold"/>
              </a:defRPr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800600"/>
          </a:xfrm>
        </p:spPr>
        <p:txBody>
          <a:bodyPr/>
          <a:lstStyle/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Footer"/>
          <p:cNvSpPr>
            <a:spLocks noGrp="1"/>
          </p:cNvSpPr>
          <p:nvPr>
            <p:ph type="ftr" sz="quarter" idx="10"/>
          </p:nvPr>
        </p:nvSpPr>
        <p:spPr>
          <a:xfrm>
            <a:off x="609600" y="6400800"/>
            <a:ext cx="4572000" cy="304800"/>
          </a:xfrm>
        </p:spPr>
        <p:txBody>
          <a:bodyPr/>
          <a:lstStyle>
            <a:lvl1pPr algn="l">
              <a:defRPr sz="1000">
                <a:solidFill>
                  <a:srgbClr val="808080"/>
                </a:solidFill>
              </a:defRPr>
            </a:lvl1pPr>
          </a:lstStyle>
          <a:p>
            <a:r>
              <a:rPr lang="en-US"/>
              <a:t>SWPSC 2026</a:t>
            </a:r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1"/>
          </p:nvPr>
        </p:nvSpPr>
        <p:spPr>
          <a:xfrm>
            <a:off x="9601200" y="6400800"/>
            <a:ext cx="1524000" cy="304800"/>
          </a:xfrm>
        </p:spPr>
        <p:txBody>
          <a:bodyPr/>
          <a:lstStyle>
            <a:lvl1pPr algn="r">
              <a:defRPr sz="1000">
                <a:solidFill>
                  <a:srgbClr val="808080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bg>
      <p:bgPr>
        <a:gradFill>
          <a:gsLst>
            <a:gs pos="0">
              <a:srgbClr val="1A1A1A"/>
            </a:gs>
            <a:gs pos="70000">
              <a:srgbClr val="2D1F20"/>
            </a:gs>
            <a:gs pos="100000">
              <a:srgbClr val="4A1F2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op Bar"/>
          <p:cNvSpPr/>
          <p:nvPr userDrawn="1"/>
        </p:nvSpPr>
        <p:spPr>
          <a:xfrm>
            <a:off x="0" y="0"/>
            <a:ext cx="12192000" cy="91440"/>
          </a:xfrm>
          <a:prstGeom prst="rect">
            <a:avLst/>
          </a:prstGeom>
          <a:solidFill>
            <a:srgbClr val="7B1F24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Gold Accent"/>
          <p:cNvSpPr/>
          <p:nvPr userDrawn="1"/>
        </p:nvSpPr>
        <p:spPr>
          <a:xfrm>
            <a:off x="609600" y="1143000"/>
            <a:ext cx="2743200" cy="36576"/>
          </a:xfrm>
          <a:prstGeom prst="rect">
            <a:avLst/>
          </a:prstGeom>
          <a:solidFill>
            <a:srgbClr val="C7923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" name="Divider"/>
          <p:cNvSpPr/>
          <p:nvPr userDrawn="1"/>
        </p:nvSpPr>
        <p:spPr>
          <a:xfrm>
            <a:off x="6019800" y="1524000"/>
            <a:ext cx="27432" cy="4572000"/>
          </a:xfrm>
          <a:prstGeom prst="rect">
            <a:avLst/>
          </a:prstGeom>
          <a:solidFill>
            <a:srgbClr val="C7923E">
              <a:alpha val="3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03" name="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30000" y="6096000"/>
            <a:ext cx="609600" cy="6096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62000"/>
          </a:xfrm>
        </p:spPr>
        <p:txBody>
          <a:bodyPr anchor="b"/>
          <a:lstStyle>
            <a:lvl1pPr algn="l">
              <a:defRPr sz="3600" b="1">
                <a:solidFill>
                  <a:srgbClr val="FFFFFF"/>
                </a:solidFill>
                <a:latin typeface="Segoe UI Semibold"/>
              </a:defRPr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3" name="Content Left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5257800" cy="4800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Left column content</a:t>
            </a:r>
          </a:p>
        </p:txBody>
      </p:sp>
      <p:sp>
        <p:nvSpPr>
          <p:cNvPr id="4" name="Content Right"/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200" cy="4800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Right column content</a:t>
            </a:r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0"/>
          </p:nvPr>
        </p:nvSpPr>
        <p:spPr>
          <a:xfrm>
            <a:off x="9601200" y="6400800"/>
            <a:ext cx="1524000" cy="304800"/>
          </a:xfrm>
        </p:spPr>
        <p:txBody>
          <a:bodyPr/>
          <a:lstStyle>
            <a:lvl1pPr algn="r">
              <a:defRPr sz="1000">
                <a:solidFill>
                  <a:srgbClr val="808080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Image">
    <p:bg>
      <p:bgPr>
        <a:gradFill>
          <a:gsLst>
            <a:gs pos="0">
              <a:srgbClr val="1A1A1A"/>
            </a:gs>
            <a:gs pos="70000">
              <a:srgbClr val="2D1F20"/>
            </a:gs>
            <a:gs pos="100000">
              <a:srgbClr val="4A1F2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op Bar"/>
          <p:cNvSpPr/>
          <p:nvPr userDrawn="1"/>
        </p:nvSpPr>
        <p:spPr>
          <a:xfrm>
            <a:off x="0" y="0"/>
            <a:ext cx="12192000" cy="91440"/>
          </a:xfrm>
          <a:prstGeom prst="rect">
            <a:avLst/>
          </a:prstGeom>
          <a:solidFill>
            <a:srgbClr val="7B1F24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Gold Accent"/>
          <p:cNvSpPr/>
          <p:nvPr userDrawn="1"/>
        </p:nvSpPr>
        <p:spPr>
          <a:xfrm>
            <a:off x="609600" y="1143000"/>
            <a:ext cx="2286000" cy="36576"/>
          </a:xfrm>
          <a:prstGeom prst="rect">
            <a:avLst/>
          </a:prstGeom>
          <a:solidFill>
            <a:srgbClr val="C7923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" name="Image Frame"/>
          <p:cNvSpPr/>
          <p:nvPr userDrawn="1"/>
        </p:nvSpPr>
        <p:spPr>
          <a:xfrm>
            <a:off x="6019800" y="1219200"/>
            <a:ext cx="5867400" cy="5029200"/>
          </a:xfrm>
          <a:prstGeom prst="rect">
            <a:avLst/>
          </a:prstGeom>
          <a:noFill/>
          <a:ln w="19050">
            <a:solidFill>
              <a:srgbClr val="C7923E">
                <a:alpha val="40000"/>
              </a:srgbClr>
            </a:solidFill>
          </a:ln>
        </p:spPr>
        <p:txBody>
          <a:bodyPr/>
          <a:lstStyle/>
          <a:p>
            <a:endParaRPr lang="en-US"/>
          </a:p>
        </p:txBody>
      </p:sp>
      <p:pic>
        <p:nvPicPr>
          <p:cNvPr id="103" name="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96000"/>
            <a:ext cx="533400" cy="5334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0" y="274638"/>
            <a:ext cx="5257800" cy="762000"/>
          </a:xfrm>
        </p:spPr>
        <p:txBody>
          <a:bodyPr anchor="b"/>
          <a:lstStyle>
            <a:lvl1pPr algn="l">
              <a:defRPr sz="3200" b="1">
                <a:solidFill>
                  <a:srgbClr val="FFFFFF"/>
                </a:solidFill>
                <a:latin typeface="Segoe UI Semibold"/>
              </a:defRPr>
            </a:lvl1pPr>
          </a:lstStyle>
          <a:p>
            <a:r>
              <a:rPr lang="en-US"/>
              <a:t>Slide Title</a:t>
            </a:r>
          </a:p>
        </p:txBody>
      </p:sp>
      <p:sp>
        <p:nvSpPr>
          <p:cNvPr id="3" name="Text Content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5257800" cy="45720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/>
              <a:t>Add your content here</a:t>
            </a:r>
          </a:p>
        </p:txBody>
      </p:sp>
      <p:sp>
        <p:nvSpPr>
          <p:cNvPr id="4" name="Picture Placeholder"/>
          <p:cNvSpPr>
            <a:spLocks noGrp="1"/>
          </p:cNvSpPr>
          <p:nvPr>
            <p:ph type="pic" idx="2"/>
          </p:nvPr>
        </p:nvSpPr>
        <p:spPr>
          <a:xfrm>
            <a:off x="6096000" y="1295400"/>
            <a:ext cx="5715000" cy="4876800"/>
          </a:xfrm>
          <a:prstGeom prst="rect">
            <a:avLst/>
          </a:prstGeom>
          <a:solidFill>
            <a:srgbClr val="2D2D2D"/>
          </a:solidFill>
        </p:spPr>
        <p:txBody>
          <a:bodyPr anchor="ctr"/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r>
              <a:rPr lang="en-US"/>
              <a:t>Click to add image</a:t>
            </a:r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0"/>
          </p:nvPr>
        </p:nvSpPr>
        <p:spPr>
          <a:xfrm>
            <a:off x="10515600" y="6400800"/>
            <a:ext cx="1371600" cy="304800"/>
          </a:xfrm>
        </p:spPr>
        <p:txBody>
          <a:bodyPr/>
          <a:lstStyle>
            <a:lvl1pPr algn="r">
              <a:defRPr sz="1000">
                <a:solidFill>
                  <a:srgbClr val="808080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Background Image"/>
          <p:cNvPicPr>
            <a:picLocks noChangeAspect="1"/>
          </p:cNvPicPr>
          <p:nvPr userDrawn="1"/>
        </p:nvPicPr>
        <p:blipFill rotWithShape="1">
          <a:blip r:embed="rId2"/>
          <a:srcRect t="5000" b="50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1" name="Dark Overlay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1A">
              <a:alpha val="85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" name="Diagonal Accent"/>
          <p:cNvSpPr/>
          <p:nvPr userDrawn="1"/>
        </p:nvSpPr>
        <p:spPr>
          <a:xfrm>
            <a:off x="9601200" y="0"/>
            <a:ext cx="2590800" cy="1676400"/>
          </a:xfrm>
          <a:custGeom>
            <a:avLst/>
            <a:gdLst/>
            <a:ahLst/>
            <a:cxnLst/>
            <a:rect l="0" t="0" r="0" b="0"/>
            <a:pathLst>
              <a:path w="2590800" h="1676400">
                <a:moveTo>
                  <a:pt x="1000000" y="0"/>
                </a:moveTo>
                <a:lnTo>
                  <a:pt x="2590800" y="0"/>
                </a:lnTo>
                <a:lnTo>
                  <a:pt x="2590800" y="1676400"/>
                </a:lnTo>
                <a:lnTo>
                  <a:pt x="0" y="1676400"/>
                </a:lnTo>
                <a:close/>
              </a:path>
            </a:pathLst>
          </a:custGeom>
          <a:solidFill>
            <a:srgbClr val="7B1F24">
              <a:alpha val="3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3" name="Gold Line 1"/>
          <p:cNvSpPr/>
          <p:nvPr userDrawn="1"/>
        </p:nvSpPr>
        <p:spPr>
          <a:xfrm rot="2700000">
            <a:off x="10000000" y="600000"/>
            <a:ext cx="3000000" cy="22860"/>
          </a:xfrm>
          <a:prstGeom prst="rect">
            <a:avLst/>
          </a:prstGeom>
          <a:solidFill>
            <a:srgbClr val="C7923E">
              <a:alpha val="6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" name="Gold Line 2"/>
          <p:cNvSpPr/>
          <p:nvPr userDrawn="1"/>
        </p:nvSpPr>
        <p:spPr>
          <a:xfrm rot="2700000">
            <a:off x="10400000" y="900000"/>
            <a:ext cx="2400000" cy="13716"/>
          </a:xfrm>
          <a:prstGeom prst="rect">
            <a:avLst/>
          </a:prstGeom>
          <a:solidFill>
            <a:srgbClr val="C7923E">
              <a:alpha val="4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05" name="Logo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125200" y="152400"/>
            <a:ext cx="914400" cy="914400"/>
          </a:xfrm>
          <a:prstGeom prst="rect">
            <a:avLst/>
          </a:prstGeom>
        </p:spPr>
      </p:pic>
      <p:sp>
        <p:nvSpPr>
          <p:cNvPr id="106" name="Bottom Band"/>
          <p:cNvSpPr/>
          <p:nvPr userDrawn="1"/>
        </p:nvSpPr>
        <p:spPr>
          <a:xfrm>
            <a:off x="0" y="6248400"/>
            <a:ext cx="12192000" cy="609600"/>
          </a:xfrm>
          <a:prstGeom prst="rect">
            <a:avLst/>
          </a:prstGeom>
          <a:solidFill>
            <a:srgbClr val="7B1F24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"/>
          <p:cNvSpPr>
            <a:spLocks noGrp="1"/>
          </p:cNvSpPr>
          <p:nvPr>
            <p:ph type="ftr" sz="quarter" idx="10"/>
          </p:nvPr>
        </p:nvSpPr>
        <p:spPr>
          <a:xfrm>
            <a:off x="609600" y="6400800"/>
            <a:ext cx="4572000" cy="304800"/>
          </a:xfrm>
        </p:spPr>
        <p:txBody>
          <a:bodyPr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SWPSC 2026 | swpshortcourse.org</a:t>
            </a:r>
          </a:p>
        </p:txBody>
      </p:sp>
      <p:sp>
        <p:nvSpPr>
          <p:cNvPr id="3" name="Slide Number"/>
          <p:cNvSpPr>
            <a:spLocks noGrp="1"/>
          </p:cNvSpPr>
          <p:nvPr>
            <p:ph type="sldNum" sz="quarter" idx="11"/>
          </p:nvPr>
        </p:nvSpPr>
        <p:spPr>
          <a:xfrm>
            <a:off x="10515600" y="6400800"/>
            <a:ext cx="1371600" cy="304800"/>
          </a:xfrm>
        </p:spPr>
        <p:txBody>
          <a:bodyPr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">
    <p:bg>
      <p:bgPr>
        <a:gradFill>
          <a:gsLst>
            <a:gs pos="0">
              <a:srgbClr val="1A1A1A"/>
            </a:gs>
            <a:gs pos="50000">
              <a:srgbClr val="2D1F20"/>
            </a:gs>
            <a:gs pos="100000">
              <a:srgbClr val="4A1F2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attern Line 1"/>
          <p:cNvSpPr/>
          <p:nvPr userDrawn="1"/>
        </p:nvSpPr>
        <p:spPr>
          <a:xfrm rot="2700000">
            <a:off x="-500000" y="2000000"/>
            <a:ext cx="8000000" cy="9144"/>
          </a:xfrm>
          <a:prstGeom prst="rect">
            <a:avLst/>
          </a:prstGeom>
          <a:solidFill>
            <a:srgbClr val="7B1F24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Pattern Line 2"/>
          <p:cNvSpPr/>
          <p:nvPr userDrawn="1"/>
        </p:nvSpPr>
        <p:spPr>
          <a:xfrm rot="2700000">
            <a:off x="5000000" y="2000000"/>
            <a:ext cx="10000000" cy="9144"/>
          </a:xfrm>
          <a:prstGeom prst="rect">
            <a:avLst/>
          </a:prstGeom>
          <a:solidFill>
            <a:srgbClr val="7B1F24">
              <a:alpha val="15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102" name="Center 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1600" y="1371600"/>
            <a:ext cx="1828800" cy="1828800"/>
          </a:xfrm>
          <a:prstGeom prst="rect">
            <a:avLst/>
          </a:prstGeom>
        </p:spPr>
      </p:pic>
      <p:sp>
        <p:nvSpPr>
          <p:cNvPr id="103" name="Gold Accent"/>
          <p:cNvSpPr/>
          <p:nvPr userDrawn="1"/>
        </p:nvSpPr>
        <p:spPr>
          <a:xfrm>
            <a:off x="4876800" y="3352800"/>
            <a:ext cx="2438400" cy="45720"/>
          </a:xfrm>
          <a:prstGeom prst="rect">
            <a:avLst/>
          </a:prstGeom>
          <a:solidFill>
            <a:srgbClr val="C7923E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hank You"/>
          <p:cNvSpPr txBox="1"/>
          <p:nvPr userDrawn="1"/>
        </p:nvSpPr>
        <p:spPr>
          <a:xfrm>
            <a:off x="1524000" y="3581400"/>
            <a:ext cx="9144000" cy="914400"/>
          </a:xfrm>
          <a:prstGeom prst="rect">
            <a:avLst/>
          </a:prstGeom>
        </p:spPr>
        <p:txBody>
          <a:bodyPr lIns="0" tIns="0" rIns="0" bIns="0" anchor="t"/>
          <a:lstStyle/>
          <a:p>
            <a:pPr algn="ctr"/>
            <a:r>
              <a:rPr lang="en-US" sz="5400" b="1">
                <a:solidFill>
                  <a:srgbClr val="FFFFFF"/>
                </a:solidFill>
                <a:latin typeface="Segoe UI Semibold"/>
              </a:rPr>
              <a:t>Thank You</a:t>
            </a:r>
          </a:p>
        </p:txBody>
      </p:sp>
      <p:sp>
        <p:nvSpPr>
          <p:cNvPr id="104" name="Dot 1"/>
          <p:cNvSpPr/>
          <p:nvPr userDrawn="1"/>
        </p:nvSpPr>
        <p:spPr>
          <a:xfrm>
            <a:off x="5791200" y="6172200"/>
            <a:ext cx="91440" cy="91440"/>
          </a:xfrm>
          <a:prstGeom prst="ellipse">
            <a:avLst/>
          </a:prstGeom>
          <a:solidFill>
            <a:srgbClr val="C7923E">
              <a:alpha val="7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5" name="Dot 2"/>
          <p:cNvSpPr/>
          <p:nvPr userDrawn="1"/>
        </p:nvSpPr>
        <p:spPr>
          <a:xfrm>
            <a:off x="6019800" y="6172200"/>
            <a:ext cx="91440" cy="91440"/>
          </a:xfrm>
          <a:prstGeom prst="ellipse">
            <a:avLst/>
          </a:prstGeom>
          <a:solidFill>
            <a:srgbClr val="C7923E">
              <a:alpha val="5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6" name="Dot 3"/>
          <p:cNvSpPr/>
          <p:nvPr userDrawn="1"/>
        </p:nvSpPr>
        <p:spPr>
          <a:xfrm>
            <a:off x="6248400" y="6172200"/>
            <a:ext cx="91440" cy="91440"/>
          </a:xfrm>
          <a:prstGeom prst="ellipse">
            <a:avLst/>
          </a:prstGeom>
          <a:solidFill>
            <a:srgbClr val="C7923E">
              <a:alpha val="30000"/>
            </a:srgb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Event Info"/>
          <p:cNvSpPr txBox="1"/>
          <p:nvPr userDrawn="1"/>
        </p:nvSpPr>
        <p:spPr>
          <a:xfrm>
            <a:off x="1524000" y="6400800"/>
            <a:ext cx="9144000" cy="30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1200">
                <a:solidFill>
                  <a:srgbClr val="808080"/>
                </a:solidFill>
                <a:latin typeface="Segoe UI"/>
              </a:rPr>
              <a:t>Southwestern Petroleum Short Course 2026  |  swpshortcourse.org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A1A1A"/>
            </a:gs>
            <a:gs pos="70000">
              <a:srgbClr val="2D1F20"/>
            </a:gs>
            <a:gs pos="100000">
              <a:srgbClr val="4A1F24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B8B8B8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B8B8B8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9448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B8B8B8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FFFFFF"/>
          </a:solidFill>
          <a:latin typeface="Segoe UI Semibold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FFFFFF"/>
          </a:solidFill>
          <a:latin typeface="Segoe UI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E0E0E0"/>
          </a:solidFill>
          <a:latin typeface="Segoe UI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C0C0C0"/>
          </a:solidFill>
          <a:latin typeface="Segoe UI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A0A0A0"/>
          </a:solidFill>
          <a:latin typeface="Segoe UI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rgbClr val="A0A0A0"/>
          </a:solidFill>
          <a:latin typeface="Segoe UI"/>
          <a:ea typeface="+mn-ea"/>
          <a:cs typeface="+mn-cs"/>
        </a:defRPr>
      </a:lvl5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rgbClr val="FFFFFF"/>
          </a:solidFill>
          <a:latin typeface="Segoe UI"/>
          <a:ea typeface="+mn-ea"/>
          <a:cs typeface="+mn-cs"/>
        </a:defRPr>
      </a:lvl1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Advancing Oilfield Production Technology</a:t>
            </a:r>
          </a:p>
        </p:txBody>
      </p:sp>
      <p:sp>
        <p:nvSpPr>
          <p:cNvPr id="4" name="Presenter"/>
          <p:cNvSpPr txBox="1">
            <a:spLocks/>
          </p:cNvSpPr>
          <p:nvPr/>
        </p:nvSpPr>
        <p:spPr>
          <a:xfrm>
            <a:off x="609600" y="4267200"/>
            <a:ext cx="6858000" cy="1371600"/>
          </a:xfrm>
          <a:prstGeom prst="rect">
            <a:avLst/>
          </a:prstGeom>
        </p:spPr>
        <p:txBody>
          <a:bodyPr lIns="0" tIns="0" rIns="0" bIns="0" anchor="t"/>
          <a:lstStyle/>
          <a:p>
            <a:pPr algn="l"/>
            <a:r>
              <a:rPr lang="en-US" sz="2400" b="1" dirty="0">
                <a:solidFill>
                  <a:srgbClr val="FFFFFF"/>
                </a:solidFill>
                <a:latin typeface="Segoe UI Semibold"/>
              </a:rPr>
              <a:t>Presenter Name</a:t>
            </a:r>
          </a:p>
          <a:p>
            <a:pPr algn="l"/>
            <a:r>
              <a:rPr lang="en-US" sz="1800" dirty="0">
                <a:solidFill>
                  <a:srgbClr val="B8B8B8"/>
                </a:solidFill>
                <a:latin typeface="Segoe UI"/>
              </a:rPr>
              <a:t>Company / Organization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5655E-6C00-FD46-8CC8-1BD622C3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69F7E-9964-EF83-1A2F-80B0F28FC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45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CA0C5-6043-496A-354B-933D4C655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A495C-EE00-1CA1-A139-67DCC6BBC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3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act Info"/>
          <p:cNvSpPr txBox="1"/>
          <p:nvPr/>
        </p:nvSpPr>
        <p:spPr>
          <a:xfrm>
            <a:off x="1524000" y="4572000"/>
            <a:ext cx="9144000" cy="1371600"/>
          </a:xfrm>
          <a:prstGeom prst="rect">
            <a:avLst/>
          </a:prstGeom>
        </p:spPr>
        <p:txBody>
          <a:bodyPr lIns="0" tIns="0" rIns="0" bIns="0" anchor="t"/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Segoe UI Semibold"/>
              </a:rPr>
              <a:t>Presenter Name</a:t>
            </a:r>
          </a:p>
          <a:p>
            <a:pPr algn="ctr"/>
            <a:r>
              <a:rPr lang="en-US" sz="1600" dirty="0">
                <a:solidFill>
                  <a:srgbClr val="C7923E"/>
                </a:solidFill>
                <a:latin typeface="Segoe UI"/>
              </a:rPr>
              <a:t>email@company.com</a:t>
            </a:r>
          </a:p>
          <a:p>
            <a:pPr algn="ctr"/>
            <a:r>
              <a:rPr lang="en-US" sz="1400" dirty="0">
                <a:solidFill>
                  <a:srgbClr val="B8B8B8"/>
                </a:solidFill>
                <a:latin typeface="Segoe UI"/>
              </a:rPr>
              <a:t>Company / Organization</a:t>
            </a:r>
          </a:p>
        </p:txBody>
      </p:sp>
    </p:spTree>
    <p:extLst>
      <p:ext uri="{BB962C8B-B14F-4D97-AF65-F5344CB8AC3E}">
        <p14:creationId xmlns:p14="http://schemas.microsoft.com/office/powerpoint/2010/main" val="1598300820"/>
      </p:ext>
    </p:extLst>
  </p:cSld>
  <p:clrMapOvr>
    <a:masterClrMapping/>
  </p:clrMapOvr>
</p:sld>
</file>

<file path=ppt/theme/theme1.xml><?xml version="1.0" encoding="utf-8"?>
<a:theme xmlns:a="http://schemas.openxmlformats.org/drawingml/2006/main" name="SWPSC Professional">
  <a:themeElements>
    <a:clrScheme name="SWPSC Brand">
      <a:dk1>
        <a:srgbClr val="1A1A1A"/>
      </a:dk1>
      <a:lt1>
        <a:srgbClr val="FFFFFF"/>
      </a:lt1>
      <a:dk2>
        <a:srgbClr val="7B1F24"/>
      </a:dk2>
      <a:lt2>
        <a:srgbClr val="F8F4F0"/>
      </a:lt2>
      <a:accent1>
        <a:srgbClr val="7B1F24"/>
      </a:accent1>
      <a:accent2>
        <a:srgbClr val="C7923E"/>
      </a:accent2>
      <a:accent3>
        <a:srgbClr val="1E5F74"/>
      </a:accent3>
      <a:accent4>
        <a:srgbClr val="D4A84C"/>
      </a:accent4>
      <a:accent5>
        <a:srgbClr val="5C7C5C"/>
      </a:accent5>
      <a:accent6>
        <a:srgbClr val="4A5568"/>
      </a:accent6>
      <a:hlink>
        <a:srgbClr val="1E5F74"/>
      </a:hlink>
      <a:folHlink>
        <a:srgbClr val="5C1518"/>
      </a:folHlink>
    </a:clrScheme>
    <a:fontScheme name="SWPSC Professional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b5a4c8ea-268e-413a-bb87-d16cfa6cd899}" enabled="1" method="Privileged" siteId="{79c3fa05-64e6-40a0-882c-2cb7fb4923c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Segoe UI</vt:lpstr>
      <vt:lpstr>Segoe UI Semibold</vt:lpstr>
      <vt:lpstr>SWPSC Professional</vt:lpstr>
      <vt:lpstr>Presentation Title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SWPSC Presentation Template</dc:title>
  <dc:creator>Southwestern Petroleum Short Course</dc:creator>
  <cp:lastModifiedBy>Brewer, Ronda</cp:lastModifiedBy>
  <cp:revision>3</cp:revision>
  <dcterms:created xsi:type="dcterms:W3CDTF">2026-02-05T00:00:00Z</dcterms:created>
  <dcterms:modified xsi:type="dcterms:W3CDTF">2026-02-19T19:54:53Z</dcterms:modified>
</cp:coreProperties>
</file>